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85" r:id="rId3"/>
    <p:sldId id="286" r:id="rId4"/>
    <p:sldId id="288" r:id="rId5"/>
    <p:sldId id="316" r:id="rId6"/>
    <p:sldId id="317" r:id="rId7"/>
    <p:sldId id="318" r:id="rId8"/>
    <p:sldId id="319" r:id="rId9"/>
    <p:sldId id="320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21" r:id="rId25"/>
    <p:sldId id="303" r:id="rId26"/>
    <p:sldId id="322" r:id="rId27"/>
    <p:sldId id="304" r:id="rId28"/>
    <p:sldId id="305" r:id="rId29"/>
    <p:sldId id="306" r:id="rId30"/>
    <p:sldId id="307" r:id="rId31"/>
    <p:sldId id="323" r:id="rId32"/>
    <p:sldId id="308" r:id="rId33"/>
    <p:sldId id="309" r:id="rId34"/>
    <p:sldId id="310" r:id="rId35"/>
    <p:sldId id="311" r:id="rId36"/>
    <p:sldId id="31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底板白-英文大写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图片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3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图片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341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图片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11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9" descr="图片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975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图片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45400" y="179388"/>
            <a:ext cx="75565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98638"/>
            <a:ext cx="7772400" cy="1470025"/>
          </a:xfrm>
          <a:ln/>
        </p:spPr>
        <p:txBody>
          <a:bodyPr tIns="45720" anchor="ctr"/>
          <a:lstStyle>
            <a:lvl1pPr>
              <a:defRPr sz="43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57638"/>
            <a:ext cx="6400800" cy="1079500"/>
          </a:xfrm>
        </p:spPr>
        <p:txBody>
          <a:bodyPr anchor="ctr" anchorCtr="1"/>
          <a:lstStyle>
            <a:lvl1pPr marL="0" indent="0" algn="ctr">
              <a:buFontTx/>
              <a:buNone/>
              <a:defRPr sz="2400">
                <a:solidFill>
                  <a:srgbClr val="16388A"/>
                </a:solidFill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179388"/>
            <a:ext cx="2286000" cy="6154737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179388"/>
            <a:ext cx="6705600" cy="61547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0" y="179388"/>
            <a:ext cx="9144000" cy="61547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31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31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2800" y="1268413"/>
            <a:ext cx="4038600" cy="245586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2800" y="3876675"/>
            <a:ext cx="4038600" cy="24574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9388"/>
            <a:ext cx="9144000" cy="68897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31800" y="1268413"/>
            <a:ext cx="8229600" cy="5065712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1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268413"/>
            <a:ext cx="4038600" cy="5065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31750" name="Picture 7" descr="10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1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ppt底板白-英文大写40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287338" y="833438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4826000" y="6477000"/>
            <a:ext cx="4318000" cy="28575"/>
          </a:xfrm>
          <a:prstGeom prst="rect">
            <a:avLst/>
          </a:prstGeom>
          <a:gradFill rotWithShape="1">
            <a:gsLst>
              <a:gs pos="0">
                <a:srgbClr val="133984">
                  <a:gamma/>
                  <a:tint val="0"/>
                  <a:invGamma/>
                </a:srgbClr>
              </a:gs>
              <a:gs pos="100000">
                <a:srgbClr val="133984"/>
              </a:gs>
            </a:gsLst>
            <a:lin ang="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133984"/>
              </a:solidFill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179388"/>
            <a:ext cx="9144000" cy="688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54000" rIns="91440" bIns="45720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pic>
        <p:nvPicPr>
          <p:cNvPr id="45062" name="Picture 7" descr="10"/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229350" y="3979863"/>
            <a:ext cx="2914650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268413"/>
            <a:ext cx="8229600" cy="506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133984"/>
          </a:solidFill>
          <a:latin typeface="Arial" charset="0"/>
          <a:ea typeface="华文新魏" pitchFamily="2" charset="-122"/>
        </a:defRPr>
      </a:lvl9pPr>
    </p:titleStyle>
    <p:bodyStyle>
      <a:lvl1pPr marL="449263" indent="-449263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SzPct val="120000"/>
        <a:buBlip>
          <a:blip r:embed="rId21"/>
        </a:buBlip>
        <a:defRPr sz="2800">
          <a:solidFill>
            <a:srgbClr val="133984"/>
          </a:solidFill>
          <a:latin typeface="+mn-lt"/>
          <a:ea typeface="+mn-ea"/>
          <a:cs typeface="+mn-cs"/>
        </a:defRPr>
      </a:lvl1pPr>
      <a:lvl2pPr marL="91440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133984"/>
          </a:solidFill>
          <a:latin typeface="+mn-lt"/>
          <a:ea typeface="+mn-ea"/>
        </a:defRPr>
      </a:lvl2pPr>
      <a:lvl3pPr marL="13223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7303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1383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955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3052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509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967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Corbel" pitchFamily="34" charset="0"/>
              </a:rPr>
              <a:t>Cortex-M3 Instruction 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2556" name="Group 44"/>
          <p:cNvGraphicFramePr>
            <a:graphicFrameLocks noGrp="1"/>
          </p:cNvGraphicFramePr>
          <p:nvPr>
            <p:ph/>
          </p:nvPr>
        </p:nvGraphicFramePr>
        <p:xfrm>
          <a:off x="533400" y="1828800"/>
          <a:ext cx="8280400" cy="4740280"/>
        </p:xfrm>
        <a:graphic>
          <a:graphicData uri="http://schemas.openxmlformats.org/drawingml/2006/table">
            <a:tbl>
              <a:tblPr/>
              <a:tblGrid>
                <a:gridCol w="1066800"/>
                <a:gridCol w="72136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MVN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 NOT (obtain logical inverted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NEG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Negate (obtain two’s complement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ORR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Rotate 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SBC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 with carry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Test (use as logical AND; Z flag is updated but AND result is not stored)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Reverse the byte order in a 32-bit register (available from architecture v6)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SXTB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extend byte (available from architecture v6)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SXTH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extend half word (available from architecture v6)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UXTB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extend byte (available from architecture v6)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UXTH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extend half word (available from architecture v6)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4859" name="Rectangle 43"/>
          <p:cNvSpPr>
            <a:spLocks noChangeArrowheads="1"/>
          </p:cNvSpPr>
          <p:nvPr/>
        </p:nvSpPr>
        <p:spPr bwMode="auto">
          <a:xfrm>
            <a:off x="304800" y="9906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71800" y="1371600"/>
            <a:ext cx="3097213" cy="388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800" b="1" smtClean="0">
                <a:solidFill>
                  <a:schemeClr val="tx1"/>
                </a:solidFill>
              </a:rPr>
              <a:t>16-Bit Branch Instructions</a:t>
            </a:r>
          </a:p>
        </p:txBody>
      </p:sp>
      <p:graphicFrame>
        <p:nvGraphicFramePr>
          <p:cNvPr id="833569" name="Group 33"/>
          <p:cNvGraphicFramePr>
            <a:graphicFrameLocks noGrp="1"/>
          </p:cNvGraphicFramePr>
          <p:nvPr/>
        </p:nvGraphicFramePr>
        <p:xfrm>
          <a:off x="457200" y="1981200"/>
          <a:ext cx="8207375" cy="4227576"/>
        </p:xfrm>
        <a:graphic>
          <a:graphicData uri="http://schemas.openxmlformats.org/drawingml/2006/table">
            <a:tbl>
              <a:tblPr/>
              <a:tblGrid>
                <a:gridCol w="1752600"/>
                <a:gridCol w="645477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Branch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B&lt;cond&gt;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Conditional branch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Branch with link; call a subroutine and store the return address in LR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BLX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Branch with link and change state (BLX &lt;reg&gt; only)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CBZ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Compare and branch if zero (architecture v7)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CBNZ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Compare and branch if nonzero (architecture v7)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IF-THEN (architecture v7)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38400" y="1066800"/>
            <a:ext cx="4043363" cy="315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600" b="1" smtClean="0"/>
              <a:t>16-Bit Load and Store Instructions</a:t>
            </a:r>
          </a:p>
        </p:txBody>
      </p:sp>
      <p:graphicFrame>
        <p:nvGraphicFramePr>
          <p:cNvPr id="834602" name="Group 42"/>
          <p:cNvGraphicFramePr>
            <a:graphicFrameLocks noGrp="1"/>
          </p:cNvGraphicFramePr>
          <p:nvPr/>
        </p:nvGraphicFramePr>
        <p:xfrm>
          <a:off x="381000" y="1676400"/>
          <a:ext cx="8353425" cy="4691066"/>
        </p:xfrm>
        <a:graphic>
          <a:graphicData uri="http://schemas.openxmlformats.org/drawingml/2006/table">
            <a:tbl>
              <a:tblPr/>
              <a:tblGrid>
                <a:gridCol w="1295400"/>
                <a:gridCol w="7058025"/>
              </a:tblGrid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word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half word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byte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word from register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half word from register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byte from register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multiple increment after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STMIA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multiple increment after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PUSH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Push multiple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Pop multiple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24200" y="1066800"/>
            <a:ext cx="3097213" cy="3889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800" b="1" smtClean="0">
                <a:solidFill>
                  <a:schemeClr val="tx1"/>
                </a:solidFill>
              </a:rPr>
              <a:t>Other 16-Bit Instructions</a:t>
            </a:r>
          </a:p>
        </p:txBody>
      </p:sp>
      <p:graphicFrame>
        <p:nvGraphicFramePr>
          <p:cNvPr id="835611" name="Group 27"/>
          <p:cNvGraphicFramePr>
            <a:graphicFrameLocks noGrp="1"/>
          </p:cNvGraphicFramePr>
          <p:nvPr/>
        </p:nvGraphicFramePr>
        <p:xfrm>
          <a:off x="457200" y="1676400"/>
          <a:ext cx="8207375" cy="3962466"/>
        </p:xfrm>
        <a:graphic>
          <a:graphicData uri="http://schemas.openxmlformats.org/drawingml/2006/table">
            <a:tbl>
              <a:tblPr/>
              <a:tblGrid>
                <a:gridCol w="1295400"/>
                <a:gridCol w="6911975"/>
              </a:tblGrid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8CD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8CD8">
                        <a:alpha val="50000"/>
                      </a:srgbClr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SVC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System service call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113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BKPT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Breakpoint; if debug is enabled, will enter debug mode (halted), or if debug monitor exception is enabled, will invoke the debug exception; otherwise it will invoke a fault exception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133984"/>
                        </a:solidFill>
                        <a:effectLst/>
                        <a:latin typeface="Arial" charset="0"/>
                        <a:ea typeface="黑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CPSIE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Enable PRIMASK (CPSIE i)/FAULTMASK (CPSIE f ) register (set the register to 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CPSID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Disable PRIMASK (CPSID i)/ FAULTMASK (CPSID f ) register (set the register to 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2590800" y="990600"/>
            <a:ext cx="404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32-Bit Data Processing Instructions</a:t>
            </a:r>
          </a:p>
        </p:txBody>
      </p:sp>
      <p:graphicFrame>
        <p:nvGraphicFramePr>
          <p:cNvPr id="836659" name="Group 51"/>
          <p:cNvGraphicFramePr>
            <a:graphicFrameLocks noGrp="1"/>
          </p:cNvGraphicFramePr>
          <p:nvPr>
            <p:ph/>
          </p:nvPr>
        </p:nvGraphicFramePr>
        <p:xfrm>
          <a:off x="457200" y="1600200"/>
          <a:ext cx="8229600" cy="4869374"/>
        </p:xfrm>
        <a:graphic>
          <a:graphicData uri="http://schemas.openxmlformats.org/drawingml/2006/table">
            <a:tbl>
              <a:tblPr/>
              <a:tblGrid>
                <a:gridCol w="1223963"/>
                <a:gridCol w="7005637"/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8CD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8CD8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with carry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wide (#immed_12)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Arithmetic shift 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Bit clear (logical AND one value with the logic inversion of another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BFC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Bit field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CMP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Compare (compare two data and update flags)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CLZ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Count lead zero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Exclusive 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LSL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shift 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shift 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Multiply accumulate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7679" name="Group 47"/>
          <p:cNvGraphicFramePr>
            <a:graphicFrameLocks noGrp="1"/>
          </p:cNvGraphicFramePr>
          <p:nvPr>
            <p:ph/>
          </p:nvPr>
        </p:nvGraphicFramePr>
        <p:xfrm>
          <a:off x="457200" y="1600200"/>
          <a:ext cx="8229600" cy="4409313"/>
        </p:xfrm>
        <a:graphic>
          <a:graphicData uri="http://schemas.openxmlformats.org/drawingml/2006/table">
            <a:tbl>
              <a:tblPr/>
              <a:tblGrid>
                <a:gridCol w="1377950"/>
                <a:gridCol w="685165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MSL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Multiply and 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MVN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 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Multiply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ORR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OR NOT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RBIT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Reverse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Byte reserve word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Rotate right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RSB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Reverse 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RRX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Rotate right extended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SBFX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bit field extract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SDIV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divide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457200" y="9144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1000" y="9144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  <p:graphicFrame>
        <p:nvGraphicFramePr>
          <p:cNvPr id="838703" name="Group 47"/>
          <p:cNvGraphicFramePr>
            <a:graphicFrameLocks noGrp="1"/>
          </p:cNvGraphicFramePr>
          <p:nvPr>
            <p:ph/>
          </p:nvPr>
        </p:nvGraphicFramePr>
        <p:xfrm>
          <a:off x="457200" y="1600200"/>
          <a:ext cx="8229600" cy="4791713"/>
        </p:xfrm>
        <a:graphic>
          <a:graphicData uri="http://schemas.openxmlformats.org/drawingml/2006/table">
            <a:tbl>
              <a:tblPr/>
              <a:tblGrid>
                <a:gridCol w="1162050"/>
                <a:gridCol w="706755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SMLAL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multiply accumulate 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SMULL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multiply 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SSAT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saturate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SBC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 with carry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 wide (#immed_12)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SXTB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 extend byte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TEQ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Test equivalent (use as logical exclusive OR; flags are updated but result is not stored)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Test (use as logical AND; Z flag is updated but AND result is not stored)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UBFX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bit field extract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USAT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saturate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UXTB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extend byte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UXTH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extend half word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0FC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4600" y="1066800"/>
            <a:ext cx="3970338" cy="3889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CN" sz="1800" b="1" smtClean="0">
                <a:solidFill>
                  <a:schemeClr val="tx1"/>
                </a:solidFill>
              </a:rPr>
              <a:t>32-Bit Load and Store Instructions</a:t>
            </a:r>
          </a:p>
        </p:txBody>
      </p:sp>
      <p:graphicFrame>
        <p:nvGraphicFramePr>
          <p:cNvPr id="839728" name="Group 48"/>
          <p:cNvGraphicFramePr>
            <a:graphicFrameLocks noGrp="1"/>
          </p:cNvGraphicFramePr>
          <p:nvPr/>
        </p:nvGraphicFramePr>
        <p:xfrm>
          <a:off x="381000" y="1600200"/>
          <a:ext cx="8353425" cy="4867276"/>
        </p:xfrm>
        <a:graphic>
          <a:graphicData uri="http://schemas.openxmlformats.org/drawingml/2006/table">
            <a:tbl>
              <a:tblPr/>
              <a:tblGrid>
                <a:gridCol w="1595438"/>
                <a:gridCol w="6757987"/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word data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byte data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half word data from memory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LDRSB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byte data from memory, sign extend it, and put it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Load half word data from memory, sign extend it, and put it to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 Load multiple data from memory to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LDRD Load double word data from memory to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 Store word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multiple words from registers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double word data from registers to 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PUSH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Push multiple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Pop multiple registers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0" y="1143000"/>
            <a:ext cx="3178175" cy="3159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CN" sz="1800" b="1" smtClean="0">
                <a:solidFill>
                  <a:schemeClr val="tx1"/>
                </a:solidFill>
              </a:rPr>
              <a:t>32-Bit Branch Instructions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200400" y="4267200"/>
            <a:ext cx="286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Other 32-Bit Instructions</a:t>
            </a:r>
          </a:p>
        </p:txBody>
      </p:sp>
      <p:graphicFrame>
        <p:nvGraphicFramePr>
          <p:cNvPr id="840745" name="Group 41"/>
          <p:cNvGraphicFramePr>
            <a:graphicFrameLocks noGrp="1"/>
          </p:cNvGraphicFramePr>
          <p:nvPr/>
        </p:nvGraphicFramePr>
        <p:xfrm>
          <a:off x="381000" y="1676400"/>
          <a:ext cx="8353425" cy="2160589"/>
        </p:xfrm>
        <a:graphic>
          <a:graphicData uri="http://schemas.openxmlformats.org/drawingml/2006/table">
            <a:tbl>
              <a:tblPr/>
              <a:tblGrid>
                <a:gridCol w="1600200"/>
                <a:gridCol w="675322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Branch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Branch and link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TBB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Table branch byte; forward branch using a table of single byte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TBH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Table branch half word; forward branch using a table of half word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40747" name="Group 43"/>
          <p:cNvGraphicFramePr>
            <a:graphicFrameLocks noGrp="1"/>
          </p:cNvGraphicFramePr>
          <p:nvPr/>
        </p:nvGraphicFramePr>
        <p:xfrm>
          <a:off x="457200" y="4876800"/>
          <a:ext cx="8353425" cy="1133475"/>
        </p:xfrm>
        <a:graphic>
          <a:graphicData uri="http://schemas.openxmlformats.org/drawingml/2006/table">
            <a:tbl>
              <a:tblPr/>
              <a:tblGrid>
                <a:gridCol w="1800225"/>
                <a:gridCol w="6553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LDREX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Exclusive load word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Exclusive store word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04800" y="9906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  <p:graphicFrame>
        <p:nvGraphicFramePr>
          <p:cNvPr id="841766" name="Group 38"/>
          <p:cNvGraphicFramePr>
            <a:graphicFrameLocks noGrp="1"/>
          </p:cNvGraphicFramePr>
          <p:nvPr>
            <p:ph/>
          </p:nvPr>
        </p:nvGraphicFramePr>
        <p:xfrm>
          <a:off x="457200" y="1676400"/>
          <a:ext cx="8229600" cy="4318002"/>
        </p:xfrm>
        <a:graphic>
          <a:graphicData uri="http://schemas.openxmlformats.org/drawingml/2006/table">
            <a:tbl>
              <a:tblPr/>
              <a:tblGrid>
                <a:gridCol w="1500188"/>
                <a:gridCol w="6729412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CLREX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Clear the local exclusive access record of local processor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 special register to general-purpose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 to special register from general-purpose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SEV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Send event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WFE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Sleep and wake for event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WFI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Sleep and wake for interrupt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ISB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 synchronization barrier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DSB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Data synchronization barrier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DMB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Data memory barrier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CN" sz="3600" b="1" dirty="0" smtClean="0">
                <a:solidFill>
                  <a:srgbClr val="2A4F86"/>
                </a:solidFill>
                <a:latin typeface="Corbel" pitchFamily="34" charset="0"/>
              </a:rPr>
              <a:t>Chapter 4 in the reference book</a:t>
            </a:r>
            <a:endParaRPr lang="zh-CN" altLang="en-US" sz="3600" b="1" dirty="0" smtClean="0">
              <a:solidFill>
                <a:srgbClr val="2A4F86"/>
              </a:solidFill>
              <a:latin typeface="Corbel" pitchFamily="34" charset="0"/>
            </a:endParaRPr>
          </a:p>
        </p:txBody>
      </p:sp>
      <p:pic>
        <p:nvPicPr>
          <p:cNvPr id="48132" name="Picture 4" descr="118154644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420888"/>
            <a:ext cx="411480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11480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600" b="1" smtClean="0"/>
              <a:t>8.5.3 Instruction Descriptions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smtClean="0"/>
              <a:t>8.5.3.1 Assembler Language: Moving Data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Data transfers can be of one of the following types: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               1. Moving data between register and register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               2. Moving data between memory and register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               3. Moving data between special register and register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2000" smtClean="0"/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               4. Moving an immediate data value into a register</a:t>
            </a:r>
            <a:endParaRPr lang="en-US" altLang="zh-CN" sz="1800" smtClean="0"/>
          </a:p>
        </p:txBody>
      </p:sp>
      <p:pic>
        <p:nvPicPr>
          <p:cNvPr id="45059" name="Picture 3" descr="stages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514600"/>
            <a:ext cx="7191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4" descr="circle_sod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495800"/>
            <a:ext cx="7191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5562600"/>
            <a:ext cx="685800" cy="935038"/>
            <a:chOff x="0" y="0"/>
            <a:chExt cx="1106" cy="1528"/>
          </a:xfrm>
        </p:grpSpPr>
        <p:pic>
          <p:nvPicPr>
            <p:cNvPr id="45063" name="Picture 6" descr="circle_base_energy_04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1106" cy="1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5064" name="Text Box 7"/>
            <p:cNvSpPr txBox="1">
              <a:spLocks noChangeArrowheads="1"/>
            </p:cNvSpPr>
            <p:nvPr/>
          </p:nvSpPr>
          <p:spPr bwMode="auto">
            <a:xfrm>
              <a:off x="105" y="1095"/>
              <a:ext cx="906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5000"/>
                </a:lnSpc>
                <a:spcBef>
                  <a:spcPct val="50000"/>
                </a:spcBef>
              </a:pPr>
              <a:endParaRPr lang="zh-CN" altLang="en-US" sz="1200" b="1" i="1">
                <a:solidFill>
                  <a:srgbClr val="C6ED6F"/>
                </a:solidFill>
                <a:ea typeface="宋体" pitchFamily="2" charset="-122"/>
              </a:endParaRPr>
            </a:p>
          </p:txBody>
        </p:sp>
      </p:grpSp>
      <p:pic>
        <p:nvPicPr>
          <p:cNvPr id="45062" name="Picture 8" descr="stages_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3505200"/>
            <a:ext cx="7191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57200" y="917074"/>
            <a:ext cx="8207375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b="1" kern="0" dirty="0" smtClean="0"/>
              <a:t>MOV:</a:t>
            </a:r>
            <a:r>
              <a:rPr lang="en-US" sz="2000" kern="0" dirty="0" smtClean="0">
                <a:solidFill>
                  <a:srgbClr val="133984"/>
                </a:solidFill>
              </a:rPr>
              <a:t> move data between registers or immediate data to register</a:t>
            </a:r>
          </a:p>
          <a:p>
            <a:pPr marL="906463" lvl="1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kern="0" dirty="0" smtClean="0">
                <a:solidFill>
                  <a:srgbClr val="133984"/>
                </a:solidFill>
              </a:rPr>
              <a:t>e.g., </a:t>
            </a:r>
            <a:r>
              <a:rPr lang="en-US" sz="2000" dirty="0" smtClean="0"/>
              <a:t>MOV R8, R3; R3-&gt;R8 </a:t>
            </a:r>
          </a:p>
          <a:p>
            <a:pPr marL="906463" lvl="1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dirty="0" smtClean="0"/>
              <a:t>MVN (move negative)</a:t>
            </a:r>
            <a:endParaRPr lang="en-US" sz="2000" kern="0" dirty="0" smtClean="0">
              <a:solidFill>
                <a:srgbClr val="133984"/>
              </a:solidFill>
            </a:endParaRPr>
          </a:p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b="1" kern="0" dirty="0" smtClean="0"/>
              <a:t>Load and Store: </a:t>
            </a:r>
            <a:r>
              <a:rPr lang="en-US" sz="2000" kern="0" dirty="0" smtClean="0">
                <a:solidFill>
                  <a:srgbClr val="133984"/>
                </a:solidFill>
              </a:rPr>
              <a:t>Load transfers data from memory to registers, and Store transfers data from registers to memory</a:t>
            </a:r>
          </a:p>
        </p:txBody>
      </p:sp>
      <p:graphicFrame>
        <p:nvGraphicFramePr>
          <p:cNvPr id="843813" name="Group 37"/>
          <p:cNvGraphicFramePr>
            <a:graphicFrameLocks noGrp="1"/>
          </p:cNvGraphicFramePr>
          <p:nvPr>
            <p:ph/>
          </p:nvPr>
        </p:nvGraphicFramePr>
        <p:xfrm>
          <a:off x="467544" y="2959940"/>
          <a:ext cx="8229600" cy="3743328"/>
        </p:xfrm>
        <a:graphic>
          <a:graphicData uri="http://schemas.openxmlformats.org/drawingml/2006/table">
            <a:tbl>
              <a:tblPr/>
              <a:tblGrid>
                <a:gridCol w="3113087"/>
                <a:gridCol w="5116513"/>
              </a:tblGrid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Example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>
                        <a:alpha val="50000"/>
                      </a:schemeClr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LDRB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byte from memory location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Rn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LDRH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half-word from memory location Rn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word from memory location Rn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LDRD Rd1,Rd2,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double word from memory location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Rn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STRB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byte to memory location Rn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STRH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half word to memory location Rn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 Rd, [Rn,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word to memory location Rn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STRD Rd1,Rd2, [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Rn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, #offset]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double word to memory location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Rn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+ offset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908720"/>
            <a:ext cx="8610600" cy="863600"/>
          </a:xfrm>
        </p:spPr>
        <p:txBody>
          <a:bodyPr/>
          <a:lstStyle/>
          <a:p>
            <a:r>
              <a:rPr lang="en-US" altLang="zh-CN" sz="2000" b="1" dirty="0" smtClean="0">
                <a:solidFill>
                  <a:schemeClr val="tx1"/>
                </a:solidFill>
              </a:rPr>
              <a:t>Multiple Load and Store: </a:t>
            </a:r>
            <a:r>
              <a:rPr lang="en-US" altLang="zh-CN" sz="2000" dirty="0" smtClean="0"/>
              <a:t>LDM (Load Multiple); STM (Store Multiple).</a:t>
            </a:r>
          </a:p>
        </p:txBody>
      </p:sp>
      <p:graphicFrame>
        <p:nvGraphicFramePr>
          <p:cNvPr id="844831" name="Group 31"/>
          <p:cNvGraphicFramePr>
            <a:graphicFrameLocks noGrp="1"/>
          </p:cNvGraphicFramePr>
          <p:nvPr>
            <p:ph sz="half" idx="2"/>
          </p:nvPr>
        </p:nvGraphicFramePr>
        <p:xfrm>
          <a:off x="467544" y="1556792"/>
          <a:ext cx="8218488" cy="4874193"/>
        </p:xfrm>
        <a:graphic>
          <a:graphicData uri="http://schemas.openxmlformats.org/drawingml/2006/table">
            <a:tbl>
              <a:tblPr/>
              <a:tblGrid>
                <a:gridCol w="2732088"/>
                <a:gridCol w="5486400"/>
              </a:tblGrid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Example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  <a:lumOff val="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  <a:lumOff val="5000"/>
                        <a:alpha val="50000"/>
                      </a:schemeClr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LDMIA Rd!, &lt;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reg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multiple words from memory location specified by Rd. Address Increment After (IA) each transfer (16-bit Thumb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STMIA Rd!, &lt;reg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Store multiple words to memory location specified by Rd. Address Increment After (IA) each transfer (16-bit Thumb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LDMIA.W Rd(!),&lt;reg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multiple words from memory location specified by Rd. Address increment after each read (.W specified it is a 32-bit Thumb-2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STMIA.W Rd(!), &lt;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reg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Write multiple words to memory location specified by Rd. Address increment after each read (.W specified it is a 32-bit Thumb-2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6A8">
                        <a:alpha val="50000"/>
                      </a:srgb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LDMDB.W Rd(!), &lt;reg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Read multiple words from memory location specified by Rd. Address Decrement Before (DB) each read (.W specified it is a 32-bit Thumb-2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STMDB.W Rd(!), &lt;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reg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 list&gt;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  <a:cs typeface="+mn-cs"/>
                        </a:rPr>
                        <a:t>Write multiple words to memory location specified by Rd. Address Decrement Before each read (.W specified it is a 32-bit Thumb-2 instruction).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57200" y="1066800"/>
            <a:ext cx="8507288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b="1" kern="0" dirty="0" smtClean="0"/>
              <a:t>“!” </a:t>
            </a:r>
            <a:r>
              <a:rPr lang="en-US" sz="2000" kern="0" dirty="0" smtClean="0">
                <a:solidFill>
                  <a:srgbClr val="133984"/>
                </a:solidFill>
              </a:rPr>
              <a:t>in the instruction MOV specifies whether the register Rd should be updated after the instruction is completed</a:t>
            </a:r>
          </a:p>
          <a:p>
            <a:endParaRPr lang="en-US" sz="2000" kern="0" dirty="0" smtClean="0">
              <a:solidFill>
                <a:srgbClr val="133984"/>
              </a:solidFill>
            </a:endParaRPr>
          </a:p>
          <a:p>
            <a:r>
              <a:rPr lang="en-US" altLang="zh-CN" sz="2000" kern="0" dirty="0" smtClean="0">
                <a:solidFill>
                  <a:srgbClr val="133984"/>
                </a:solidFill>
              </a:rPr>
              <a:t>	</a:t>
            </a:r>
            <a:r>
              <a:rPr lang="en-US" altLang="zh-CN" sz="2000" b="1" dirty="0" smtClean="0">
                <a:solidFill>
                  <a:srgbClr val="7F4D78"/>
                </a:solidFill>
              </a:rPr>
              <a:t> Example:</a:t>
            </a:r>
            <a:endParaRPr lang="en-US" sz="2000" kern="0" dirty="0" smtClean="0">
              <a:solidFill>
                <a:srgbClr val="133984"/>
              </a:solidFill>
            </a:endParaRPr>
          </a:p>
          <a:p>
            <a:r>
              <a:rPr lang="en-US" dirty="0" smtClean="0"/>
              <a:t>	STMIA.W R8!, {R0-R3} 	; if R8 equals 0x8000, R8 changed to 					; 0x8010 after store (increment by 4 words)</a:t>
            </a:r>
          </a:p>
          <a:p>
            <a:r>
              <a:rPr lang="en-US" dirty="0" smtClean="0"/>
              <a:t>	STMIA.W R8 , {R0-R3}	; R8 unchanged after store</a:t>
            </a:r>
          </a:p>
          <a:p>
            <a:endParaRPr lang="en-US" dirty="0" smtClean="0"/>
          </a:p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  <a:buBlip>
                <a:blip r:embed="rId2"/>
              </a:buBlip>
            </a:pPr>
            <a:r>
              <a:rPr lang="en-US" sz="2000" b="1" kern="0" dirty="0" smtClean="0"/>
              <a:t>Pre-indexing and Post-indexing:</a:t>
            </a:r>
          </a:p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altLang="zh-CN" sz="1400" kern="0" dirty="0" smtClean="0">
                <a:solidFill>
                  <a:srgbClr val="133984"/>
                </a:solidFill>
              </a:rPr>
              <a:t>		</a:t>
            </a:r>
            <a:r>
              <a:rPr lang="en-US" altLang="zh-CN" sz="1400" b="1" dirty="0" smtClean="0">
                <a:solidFill>
                  <a:srgbClr val="7F4D78"/>
                </a:solidFill>
              </a:rPr>
              <a:t> </a:t>
            </a:r>
          </a:p>
          <a:p>
            <a:pPr marL="449263" indent="-449263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altLang="zh-CN" sz="2000" b="1" dirty="0" smtClean="0">
                <a:solidFill>
                  <a:srgbClr val="7F4D78"/>
                </a:solidFill>
              </a:rPr>
              <a:t>		Example:</a:t>
            </a:r>
          </a:p>
          <a:p>
            <a:pPr indent="-449263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dirty="0" smtClean="0"/>
              <a:t>	LDR.W R0,[R1, #offset]! 	; Read memory[R1+offset], with R1</a:t>
            </a:r>
          </a:p>
          <a:p>
            <a:pPr indent="-449263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dirty="0" smtClean="0"/>
              <a:t>				; update to R1+offset</a:t>
            </a:r>
          </a:p>
          <a:p>
            <a:pPr indent="-449263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dirty="0" smtClean="0"/>
              <a:t>	LDR.W R0,[R1], #offset 	; Read memory[R1], with R1</a:t>
            </a:r>
          </a:p>
          <a:p>
            <a:pPr indent="-449263" fontAlgn="base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SzPct val="120000"/>
            </a:pPr>
            <a:r>
              <a:rPr lang="en-US" dirty="0" smtClean="0"/>
              <a:t>				; updated to R1+offset</a:t>
            </a:r>
          </a:p>
        </p:txBody>
      </p:sp>
      <p:pic>
        <p:nvPicPr>
          <p:cNvPr id="5" name="Picture 3" descr="dglxasset[2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844824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dglxasset[2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33056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2" y="990600"/>
            <a:ext cx="8496175" cy="5607050"/>
          </a:xfrm>
        </p:spPr>
        <p:txBody>
          <a:bodyPr/>
          <a:lstStyle/>
          <a:p>
            <a:r>
              <a:rPr lang="en-US" altLang="zh-CN" sz="2000" dirty="0" smtClean="0"/>
              <a:t>Usually a </a:t>
            </a:r>
            <a:r>
              <a:rPr lang="en-US" altLang="zh-CN" sz="2000" b="1" dirty="0" smtClean="0"/>
              <a:t>PUSH</a:t>
            </a:r>
            <a:r>
              <a:rPr lang="en-US" altLang="zh-CN" sz="2000" dirty="0" smtClean="0"/>
              <a:t> instruction will have a corresponding </a:t>
            </a:r>
            <a:r>
              <a:rPr lang="en-US" altLang="zh-CN" sz="2000" b="1" dirty="0" smtClean="0"/>
              <a:t>POP</a:t>
            </a:r>
            <a:r>
              <a:rPr lang="en-US" altLang="zh-CN" sz="2000" dirty="0" smtClean="0"/>
              <a:t> with the same register list, but this is not always necessary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 	</a:t>
            </a:r>
            <a:r>
              <a:rPr lang="en-US" altLang="zh-CN" sz="1800" dirty="0" smtClean="0">
                <a:solidFill>
                  <a:schemeClr val="tx1"/>
                </a:solidFill>
              </a:rPr>
              <a:t>PUSH    {R0-R3, LR}  ; Save register contents at beginning of subroutine 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	 ....                               ; Processing 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	POP      {R0-R3, PC}  ; restore registers and return</a:t>
            </a:r>
          </a:p>
          <a:p>
            <a:r>
              <a:rPr lang="en-US" sz="2000" dirty="0" smtClean="0"/>
              <a:t>Use the instructions MRS and MSR to access special registers</a:t>
            </a:r>
          </a:p>
          <a:p>
            <a:pPr marL="0" indent="0" eaLnBrk="1" hangingPunct="1"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MRS R0, PSR 		; Read Processor status word into R0</a:t>
            </a:r>
          </a:p>
          <a:p>
            <a:pPr marL="0" indent="0" eaLnBrk="1" hangingPunct="1"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MSR CONTROL, R1	; Write value of R1 into control register</a:t>
            </a:r>
          </a:p>
          <a:p>
            <a:pPr marL="0" indent="0" eaLnBrk="1" hangingPunct="1">
              <a:buNone/>
            </a:pPr>
            <a:endParaRPr lang="en-US" altLang="zh-CN" sz="1800" dirty="0" smtClean="0">
              <a:solidFill>
                <a:schemeClr val="tx1"/>
              </a:solidFill>
            </a:endParaRPr>
          </a:p>
          <a:p>
            <a:pPr marL="0" indent="0" eaLnBrk="1" hangingPunct="1"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</a:t>
            </a:r>
            <a:r>
              <a:rPr lang="en-US" altLang="zh-CN" sz="1800" dirty="0" smtClean="0">
                <a:solidFill>
                  <a:srgbClr val="FF0000"/>
                </a:solidFill>
              </a:rPr>
              <a:t>Note</a:t>
            </a:r>
            <a:r>
              <a:rPr lang="en-US" altLang="zh-CN" sz="1800" dirty="0" smtClean="0">
                <a:solidFill>
                  <a:schemeClr val="tx1"/>
                </a:solidFill>
              </a:rPr>
              <a:t>: APSR can be accessed using normal instructions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990600"/>
            <a:ext cx="8712967" cy="5607050"/>
          </a:xfrm>
        </p:spPr>
        <p:txBody>
          <a:bodyPr/>
          <a:lstStyle/>
          <a:p>
            <a:r>
              <a:rPr lang="en-US" altLang="zh-CN" sz="2400" dirty="0" smtClean="0"/>
              <a:t>Moving immediate data into a register: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/>
              <a:t>  	</a:t>
            </a:r>
            <a:r>
              <a:rPr lang="en-US" altLang="zh-CN" sz="1800" dirty="0" smtClean="0">
                <a:solidFill>
                  <a:schemeClr val="tx1"/>
                </a:solidFill>
              </a:rPr>
              <a:t>MOV R0,   #0x12      	; Set R0 to 0x12, for data below 8 bits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MOVW.W  R0,#0x789A	; Set R0 to 0x789A, for data over 8 bits but 					; below 16 bits</a:t>
            </a:r>
            <a:r>
              <a:rPr lang="en-US" altLang="zh-CN" sz="1800" dirty="0" smtClean="0"/>
              <a:t>, </a:t>
            </a:r>
            <a:r>
              <a:rPr lang="en-US" altLang="zh-CN" sz="1800" dirty="0" smtClean="0">
                <a:solidFill>
                  <a:schemeClr val="tx1"/>
                </a:solidFill>
              </a:rPr>
              <a:t>using Thumb-2 instruction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MOVW.W R0,#0x789A 	; Set R0 lower half to 0x789A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MOVT.W R0,#0x3456 	; Set R0 upper half to 0x3456. Now 						; R0=0x3456789A</a:t>
            </a:r>
          </a:p>
          <a:p>
            <a:r>
              <a:rPr lang="en-US" altLang="zh-CN" sz="2400" b="1" dirty="0" smtClean="0">
                <a:solidFill>
                  <a:schemeClr val="tx1"/>
                </a:solidFill>
              </a:rPr>
              <a:t>LDR (LDR pseudo-instruction, not the LDR instruction):</a:t>
            </a:r>
            <a:endParaRPr lang="en-US" altLang="zh-CN" dirty="0" smtClean="0"/>
          </a:p>
          <a:p>
            <a:pPr lvl="1"/>
            <a:r>
              <a:rPr lang="en-US" altLang="zh-CN" sz="2000" dirty="0" smtClean="0">
                <a:solidFill>
                  <a:srgbClr val="002060"/>
                </a:solidFill>
              </a:rPr>
              <a:t>A pseudo instruction provided in ARM assembler (not a real instruction) to load a register with either a 32-bit constant or an address</a:t>
            </a:r>
          </a:p>
          <a:p>
            <a:pPr marL="0" lvl="1" indent="0" eaLnBrk="1" hangingPunct="1">
              <a:spcBef>
                <a:spcPct val="50000"/>
              </a:spcBef>
              <a:buSzPct val="120000"/>
              <a:buNone/>
            </a:pPr>
            <a:r>
              <a:rPr lang="en-US" altLang="zh-CN" sz="1800" dirty="0" smtClean="0">
                <a:solidFill>
                  <a:schemeClr val="tx1"/>
                </a:solidFill>
                <a:cs typeface="+mn-cs"/>
              </a:rPr>
              <a:t>	LDR R0, </a:t>
            </a:r>
            <a:r>
              <a:rPr lang="en-US" altLang="zh-CN" sz="1800" dirty="0" smtClean="0">
                <a:solidFill>
                  <a:srgbClr val="FF0000"/>
                </a:solidFill>
                <a:cs typeface="+mn-cs"/>
              </a:rPr>
              <a:t>=</a:t>
            </a:r>
            <a:r>
              <a:rPr lang="en-US" altLang="zh-CN" sz="1800" dirty="0" smtClean="0">
                <a:solidFill>
                  <a:schemeClr val="tx1"/>
                </a:solidFill>
                <a:cs typeface="+mn-cs"/>
              </a:rPr>
              <a:t>0x3456789A	; load an 32-bit constant</a:t>
            </a:r>
          </a:p>
          <a:p>
            <a:pPr marL="0" lvl="1" indent="0" eaLnBrk="1" hangingPunct="1">
              <a:spcBef>
                <a:spcPct val="50000"/>
              </a:spcBef>
              <a:buSzPct val="120000"/>
              <a:buNone/>
            </a:pPr>
            <a:r>
              <a:rPr lang="en-US" altLang="zh-CN" sz="1800" dirty="0" smtClean="0">
                <a:solidFill>
                  <a:schemeClr val="tx1"/>
                </a:solidFill>
                <a:cs typeface="+mn-cs"/>
              </a:rPr>
              <a:t>	LDR R0, =</a:t>
            </a:r>
            <a:r>
              <a:rPr lang="en-US" altLang="zh-CN" sz="1800" i="1" dirty="0" err="1" smtClean="0">
                <a:solidFill>
                  <a:schemeClr val="tx1"/>
                </a:solidFill>
                <a:cs typeface="+mn-cs"/>
              </a:rPr>
              <a:t>label</a:t>
            </a:r>
            <a:r>
              <a:rPr lang="en-US" altLang="zh-CN" sz="1800" dirty="0" err="1" smtClean="0">
                <a:solidFill>
                  <a:schemeClr val="tx1"/>
                </a:solidFill>
                <a:cs typeface="+mn-cs"/>
              </a:rPr>
              <a:t>+offset</a:t>
            </a:r>
            <a:r>
              <a:rPr lang="en-US" altLang="zh-CN" sz="1800" dirty="0" smtClean="0">
                <a:solidFill>
                  <a:schemeClr val="tx1"/>
                </a:solidFill>
                <a:cs typeface="+mn-cs"/>
              </a:rPr>
              <a:t>	; load an address</a:t>
            </a:r>
          </a:p>
          <a:p>
            <a:pPr marL="0" lvl="1" indent="0" eaLnBrk="1" hangingPunct="1">
              <a:spcBef>
                <a:spcPct val="50000"/>
              </a:spcBef>
              <a:buSzPct val="120000"/>
              <a:buNone/>
            </a:pPr>
            <a:endParaRPr lang="en-US" altLang="zh-CN" sz="1800" dirty="0" smtClean="0">
              <a:solidFill>
                <a:schemeClr val="tx1"/>
              </a:solidFill>
              <a:cs typeface="+mn-cs"/>
            </a:endParaRPr>
          </a:p>
        </p:txBody>
      </p:sp>
      <p:sp>
        <p:nvSpPr>
          <p:cNvPr id="3" name="圆角矩形 2"/>
          <p:cNvSpPr/>
          <p:nvPr/>
        </p:nvSpPr>
        <p:spPr bwMode="auto">
          <a:xfrm>
            <a:off x="4139952" y="332656"/>
            <a:ext cx="4767125" cy="581295"/>
          </a:xfrm>
          <a:prstGeom prst="roundRect">
            <a:avLst/>
          </a:prstGeom>
          <a:solidFill>
            <a:srgbClr val="FFFF00"/>
          </a:solidFill>
          <a:ln w="28575" cap="flat" cmpd="sng" algn="ctr">
            <a:solidFill>
              <a:srgbClr val="92270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  <a:ea typeface="黑体" pitchFamily="2" charset="-122"/>
              </a:rPr>
              <a:t>Where are immediate data?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2" y="990600"/>
            <a:ext cx="8424167" cy="5246688"/>
          </a:xfrm>
        </p:spPr>
        <p:txBody>
          <a:bodyPr/>
          <a:lstStyle/>
          <a:p>
            <a:r>
              <a:rPr lang="en-US" altLang="zh-CN" sz="2400" dirty="0" smtClean="0"/>
              <a:t>For Cortex-M3, if the address (i.e., value of a label) is a program address value, it will automatically set the LSB to 1 to indicate that it is Thumb code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 	</a:t>
            </a:r>
            <a:r>
              <a:rPr lang="en-US" altLang="zh-CN" sz="1800" dirty="0" smtClean="0">
                <a:solidFill>
                  <a:schemeClr val="tx1"/>
                </a:solidFill>
              </a:rPr>
              <a:t>LDR        R0,        =address1     ; R0 set to 0x4001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	... 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address1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0x4000:   MOV    R0,   R1   ; address1 contains program code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...</a:t>
            </a:r>
          </a:p>
          <a:p>
            <a:r>
              <a:rPr lang="en-US" altLang="zh-CN" sz="2400" dirty="0" smtClean="0"/>
              <a:t>If the address is a </a:t>
            </a:r>
            <a:r>
              <a:rPr lang="en-US" sz="2400" dirty="0" smtClean="0"/>
              <a:t>data address</a:t>
            </a:r>
            <a:r>
              <a:rPr lang="en-US" altLang="zh-CN" sz="2400" dirty="0" smtClean="0"/>
              <a:t>, </a:t>
            </a:r>
            <a:r>
              <a:rPr lang="en-US" sz="2400" dirty="0" smtClean="0"/>
              <a:t>LSB will not be changed</a:t>
            </a:r>
            <a:r>
              <a:rPr lang="en-US" altLang="zh-CN" sz="2400" dirty="0" smtClean="0"/>
              <a:t>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LDR R0, =address1 ; R0 set to 0x4000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...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address1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0x4000: DCD 0x0 ; address1 contains data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...</a:t>
            </a:r>
          </a:p>
          <a:p>
            <a:pPr marL="0" indent="0" eaLnBrk="1" hangingPunct="1">
              <a:buFontTx/>
              <a:buNone/>
            </a:pPr>
            <a:endParaRPr lang="en-US" altLang="zh-CN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83488" cy="5458544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dirty="0" smtClean="0"/>
              <a:t>8.5.3.2 Assembler Language: Processing Data</a:t>
            </a:r>
          </a:p>
          <a:p>
            <a:r>
              <a:rPr lang="en-US" altLang="zh-CN" sz="2000" dirty="0" smtClean="0"/>
              <a:t>Many data operation instructions can have multiple instruction formats. 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b="1" dirty="0" smtClean="0">
                <a:solidFill>
                  <a:srgbClr val="7F4D78"/>
                </a:solidFill>
              </a:rPr>
              <a:t>            Example:</a:t>
            </a:r>
            <a:r>
              <a:rPr lang="en-US" altLang="zh-CN" sz="1800" dirty="0" smtClean="0">
                <a:solidFill>
                  <a:srgbClr val="FF3300"/>
                </a:solidFill>
              </a:rPr>
              <a:t> ADD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/>
              <a:t>  	</a:t>
            </a:r>
            <a:r>
              <a:rPr lang="en-US" altLang="zh-CN" sz="1600" dirty="0" smtClean="0">
                <a:solidFill>
                  <a:schemeClr val="tx1"/>
                </a:solidFill>
              </a:rPr>
              <a:t>ADD R0,   R1              	; R0 = R0 + R1</a:t>
            </a:r>
          </a:p>
          <a:p>
            <a:pPr marL="0" indent="0" eaLnBrk="1" hangingPunct="1">
              <a:buFontTx/>
              <a:buNone/>
            </a:pPr>
            <a:r>
              <a:rPr lang="en-US" altLang="zh-CN" sz="1600" dirty="0" smtClean="0">
                <a:solidFill>
                  <a:schemeClr val="tx1"/>
                </a:solidFill>
              </a:rPr>
              <a:t>  	ADD R0,   #0x12          	; R0 = R0 + 0x12</a:t>
            </a:r>
          </a:p>
          <a:p>
            <a:pPr marL="0" indent="0" eaLnBrk="1" hangingPunct="1">
              <a:buFontTx/>
              <a:buNone/>
            </a:pPr>
            <a:r>
              <a:rPr lang="en-US" altLang="zh-CN" sz="1600" dirty="0" smtClean="0">
                <a:solidFill>
                  <a:schemeClr val="tx1"/>
                </a:solidFill>
              </a:rPr>
              <a:t>  	ADD.W     R0, R1, R2  	; R0 = R1 + R2</a:t>
            </a:r>
          </a:p>
          <a:p>
            <a:pPr marL="0" indent="0" eaLnBrk="1" hangingPunct="1">
              <a:buFontTx/>
              <a:buNone/>
            </a:pPr>
            <a:endParaRPr lang="en-US" altLang="zh-CN" sz="1600" dirty="0" smtClean="0">
              <a:solidFill>
                <a:schemeClr val="tx1"/>
              </a:solidFill>
            </a:endParaRPr>
          </a:p>
          <a:p>
            <a:r>
              <a:rPr lang="en-US" altLang="zh-CN" sz="2000" dirty="0" smtClean="0"/>
              <a:t>When 16-bit Thumb code is used, an ADD instruction automatically changes the flags in the PSR.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1600" dirty="0" smtClean="0">
              <a:solidFill>
                <a:schemeClr val="tx1"/>
              </a:solidFill>
            </a:endParaRPr>
          </a:p>
          <a:p>
            <a:r>
              <a:rPr lang="en-US" altLang="zh-CN" sz="2000" dirty="0" smtClean="0"/>
              <a:t>32-bit Thumb-2 code can either change a flag or keep it unchanged</a:t>
            </a:r>
          </a:p>
          <a:p>
            <a:pPr marL="0" indent="0" eaLnBrk="1" hangingPunct="1">
              <a:buNone/>
            </a:pPr>
            <a:r>
              <a:rPr lang="pt-BR" altLang="zh-CN" sz="1600" dirty="0" smtClean="0">
                <a:solidFill>
                  <a:schemeClr val="tx1"/>
                </a:solidFill>
              </a:rPr>
              <a:t>	ADD.W R0, R1, R2 		; Flag unchanged</a:t>
            </a:r>
          </a:p>
          <a:p>
            <a:pPr marL="0" indent="0" eaLnBrk="1" hangingPunct="1">
              <a:buNone/>
            </a:pPr>
            <a:r>
              <a:rPr lang="pt-BR" altLang="zh-CN" sz="1600" dirty="0" smtClean="0">
                <a:solidFill>
                  <a:schemeClr val="tx1"/>
                </a:solidFill>
              </a:rPr>
              <a:t>	ADDS.W R0, R1, R2 	; Flag change</a:t>
            </a:r>
            <a:endParaRPr lang="en-US" altLang="zh-CN" sz="1600" dirty="0" smtClean="0">
              <a:solidFill>
                <a:schemeClr val="tx1"/>
              </a:solidFill>
            </a:endParaRPr>
          </a:p>
        </p:txBody>
      </p:sp>
      <p:pic>
        <p:nvPicPr>
          <p:cNvPr id="54275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20888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362200" y="990600"/>
            <a:ext cx="409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Examples of Arithmetic Instructions</a:t>
            </a:r>
          </a:p>
        </p:txBody>
      </p:sp>
      <p:graphicFrame>
        <p:nvGraphicFramePr>
          <p:cNvPr id="852995" name="Group 3"/>
          <p:cNvGraphicFramePr>
            <a:graphicFrameLocks noGrp="1"/>
          </p:cNvGraphicFramePr>
          <p:nvPr>
            <p:ph/>
          </p:nvPr>
        </p:nvGraphicFramePr>
        <p:xfrm>
          <a:off x="457200" y="1500188"/>
          <a:ext cx="8229600" cy="5061905"/>
        </p:xfrm>
        <a:graphic>
          <a:graphicData uri="http://schemas.openxmlformats.org/drawingml/2006/table">
            <a:tbl>
              <a:tblPr/>
              <a:tblGrid>
                <a:gridCol w="4800600"/>
                <a:gridCol w="3429000"/>
              </a:tblGrid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Rd, Rn, Rm            ; Rd = Rn + Rm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Rd, Rm                   ; Rd = Rd + Rm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Rd, #immed            ; Rd = Rd + #immed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ADC Rd, Rn, Rm            ; Rd = Rn + Rm + carry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ADC Rd, Rm                   ; Rd = Rd + Rm + carry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ADC Rd, #immed            ; Rd = Rd + #immed + carry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with carry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ADDW Rd, Rn,#immed   ; Rd = Rn + #immed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register with 12-bit immediate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 Rd, Rn, Rm            ; Rd = Rn – Rm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 Rd, #immed            ; Rd = Rd – #immed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 Rd, Rn,#immed      ; Rd = Rn –#immed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SUBTRACT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RSB.W Rd, Rn, #immed ; Rd = #immed –Rn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RSB.W Rd, Rn, Rm        ; Rd = Rm - Rn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 Rd, Rm                   ; Rd = Rd * Rm Multiply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MUL.W Rd, Rn, Rm        ; Rd = Rn * 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Reverse subtract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33984"/>
                        </a:solidFill>
                        <a:effectLst/>
                        <a:latin typeface="Arial" charset="0"/>
                        <a:ea typeface="黑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Multiply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UDIV Rd, Rn, Rm            ; Rd = Rn /Rm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SDIV Rd, Rn, Rm            ; Rd = Rn /Rm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and signed divide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圆角矩形 3"/>
          <p:cNvSpPr/>
          <p:nvPr/>
        </p:nvSpPr>
        <p:spPr bwMode="auto">
          <a:xfrm>
            <a:off x="2627784" y="4221088"/>
            <a:ext cx="5832648" cy="1330436"/>
          </a:xfrm>
          <a:prstGeom prst="roundRect">
            <a:avLst/>
          </a:prstGeom>
          <a:solidFill>
            <a:srgbClr val="FFFF00"/>
          </a:solidFill>
          <a:ln w="28575" cap="flat" cmpd="sng" algn="ctr">
            <a:solidFill>
              <a:srgbClr val="92270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133984"/>
                </a:solidFill>
                <a:latin typeface="Arial" charset="0"/>
                <a:ea typeface="黑体" pitchFamily="2" charset="-122"/>
              </a:rPr>
              <a:t>Refer to the reference book for other logical operation instructions and rotate and shift instructions. Then answer the question: why are there only rotate right operations but no rotate left operations?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133984"/>
              </a:solidFill>
              <a:effectLst/>
              <a:latin typeface="Arial" charset="0"/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2" y="990600"/>
            <a:ext cx="8424167" cy="495935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400" b="1" dirty="0" smtClean="0"/>
              <a:t>8.5.3.3 Assembler Language: Call and Unconditional Branch</a:t>
            </a:r>
          </a:p>
          <a:p>
            <a:r>
              <a:rPr lang="en-US" altLang="zh-CN" sz="2400" dirty="0" smtClean="0"/>
              <a:t>The most basic branch instructions are: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	</a:t>
            </a:r>
            <a:r>
              <a:rPr lang="en-US" altLang="zh-CN" sz="1800" dirty="0" smtClean="0">
                <a:solidFill>
                  <a:schemeClr val="tx1"/>
                </a:solidFill>
              </a:rPr>
              <a:t>B      label       ; Branch to a labeled address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	BX    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reg</a:t>
            </a:r>
            <a:r>
              <a:rPr lang="en-US" altLang="zh-CN" sz="1800" dirty="0" smtClean="0">
                <a:solidFill>
                  <a:schemeClr val="tx1"/>
                </a:solidFill>
              </a:rPr>
              <a:t>         ; Branch to an address specified by a register</a:t>
            </a:r>
          </a:p>
          <a:p>
            <a:pPr>
              <a:buNone/>
            </a:pPr>
            <a:r>
              <a:rPr lang="en-US" altLang="zh-CN" sz="1800" b="1" dirty="0" smtClean="0">
                <a:solidFill>
                  <a:schemeClr val="tx1"/>
                </a:solidFill>
              </a:rPr>
              <a:t>Note: </a:t>
            </a:r>
            <a:r>
              <a:rPr lang="en-US" altLang="zh-CN" sz="1800" dirty="0" smtClean="0"/>
              <a:t>In BX instructions, the LSB of the value contained in the register determines the next state (Thumb/ARM) of the processor. In Cortex-M3, </a:t>
            </a:r>
            <a:r>
              <a:rPr lang="en-US" sz="1800" dirty="0" smtClean="0"/>
              <a:t>since it is always in Thumb state, this bit should be set to 1; otherwise, the program will cause a usage fault exception.</a:t>
            </a:r>
            <a:endParaRPr lang="en-US" altLang="zh-CN" sz="1800" dirty="0" smtClean="0"/>
          </a:p>
          <a:p>
            <a:r>
              <a:rPr lang="en-US" altLang="zh-CN" sz="2400" dirty="0" smtClean="0"/>
              <a:t>To call a function: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	</a:t>
            </a:r>
            <a:r>
              <a:rPr lang="en-US" altLang="zh-CN" sz="1800" dirty="0" smtClean="0">
                <a:solidFill>
                  <a:schemeClr val="tx1"/>
                </a:solidFill>
              </a:rPr>
              <a:t>BL  label    ; Branch to a labeled address and save return address in LR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 	BLX   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reg</a:t>
            </a:r>
            <a:r>
              <a:rPr lang="en-US" altLang="zh-CN" sz="1800" dirty="0" smtClean="0">
                <a:solidFill>
                  <a:schemeClr val="tx1"/>
                </a:solidFill>
              </a:rPr>
              <a:t>   ; Branch to an address specified by a register and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                    	    ; save return address in LR.</a:t>
            </a:r>
            <a:endParaRPr lang="en-US" altLang="zh-CN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990600"/>
            <a:ext cx="8229600" cy="53340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zh-CN" b="1" dirty="0" smtClean="0"/>
              <a:t>8.5 Instruction Sets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zh-CN" sz="2600" b="1" dirty="0" smtClean="0"/>
              <a:t>8.5.1 Assembly Basics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zh-CN" sz="2400" b="1" dirty="0" smtClean="0"/>
              <a:t>8.5.1.1 Assembler Language: Basic Syntax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/>
              <a:t>In assembler code, the following instruction formatting is commonly used : 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  </a:t>
            </a:r>
            <a:r>
              <a:rPr lang="en-US" altLang="zh-CN" sz="2000" dirty="0" smtClean="0">
                <a:solidFill>
                  <a:schemeClr val="tx1"/>
                </a:solidFill>
              </a:rPr>
              <a:t>label:   </a:t>
            </a:r>
            <a:r>
              <a:rPr lang="en-US" altLang="zh-CN" sz="2000" dirty="0" err="1" smtClean="0">
                <a:solidFill>
                  <a:schemeClr val="tx1"/>
                </a:solidFill>
              </a:rPr>
              <a:t>opcode</a:t>
            </a:r>
            <a:r>
              <a:rPr lang="en-US" altLang="zh-CN" sz="2000" dirty="0" smtClean="0">
                <a:solidFill>
                  <a:schemeClr val="tx1"/>
                </a:solidFill>
              </a:rPr>
              <a:t>	  operand1,  operand2,...   ; Comments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The </a:t>
            </a:r>
            <a:r>
              <a:rPr lang="en-US" altLang="zh-CN" sz="1800" i="1" dirty="0" smtClean="0"/>
              <a:t>label</a:t>
            </a:r>
            <a:r>
              <a:rPr lang="en-US" altLang="zh-CN" sz="1800" dirty="0" smtClean="0"/>
              <a:t> is optional, used to determine the address of the instruction.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The </a:t>
            </a:r>
            <a:r>
              <a:rPr lang="en-US" altLang="zh-CN" sz="1800" i="1" dirty="0" err="1" smtClean="0"/>
              <a:t>opcode</a:t>
            </a:r>
            <a:r>
              <a:rPr lang="en-US" altLang="zh-CN" sz="1800" dirty="0" smtClean="0"/>
              <a:t> is the instruction.</a:t>
            </a:r>
          </a:p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The number of </a:t>
            </a:r>
            <a:r>
              <a:rPr lang="en-US" altLang="zh-CN" sz="1800" i="1" dirty="0" smtClean="0"/>
              <a:t>operands</a:t>
            </a:r>
            <a:r>
              <a:rPr lang="en-US" altLang="zh-CN" sz="1800" dirty="0" smtClean="0"/>
              <a:t> in an instruction depends on the type of instruction.</a:t>
            </a:r>
          </a:p>
          <a:p>
            <a:pPr marL="465137" lvl="1" indent="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1800" dirty="0" smtClean="0"/>
              <a:t>Normally, the first operand is the destination of the operation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CN" sz="1800" dirty="0" smtClean="0"/>
              <a:t>The text after each semicolon (;) is a comment.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altLang="zh-CN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zh-CN" sz="2000" b="1" dirty="0" smtClean="0">
                <a:solidFill>
                  <a:schemeClr val="tx1"/>
                </a:solidFill>
              </a:rPr>
              <a:t>Note:</a:t>
            </a:r>
            <a:r>
              <a:rPr lang="en-US" altLang="zh-CN" sz="2000" b="1" dirty="0" smtClean="0"/>
              <a:t> </a:t>
            </a:r>
            <a:r>
              <a:rPr lang="en-US" altLang="zh-CN" sz="2000" dirty="0" smtClean="0"/>
              <a:t>the </a:t>
            </a:r>
            <a:r>
              <a:rPr lang="en-US" sz="2000" dirty="0" smtClean="0"/>
              <a:t>assembler syntax depends on which assembler tool you are using. Here we introduce the ARM assembler syntax.</a:t>
            </a: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980728"/>
            <a:ext cx="8964488" cy="4959350"/>
          </a:xfrm>
        </p:spPr>
        <p:txBody>
          <a:bodyPr/>
          <a:lstStyle/>
          <a:p>
            <a:r>
              <a:rPr lang="en-US" altLang="zh-CN" sz="2400" dirty="0" smtClean="0"/>
              <a:t>Branch </a:t>
            </a:r>
            <a:r>
              <a:rPr lang="en-US" sz="2400" dirty="0" smtClean="0"/>
              <a:t>using MOV, LDR and POP instructions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	</a:t>
            </a:r>
            <a:r>
              <a:rPr lang="en-US" altLang="zh-CN" sz="1800" dirty="0" smtClean="0">
                <a:solidFill>
                  <a:schemeClr val="tx1"/>
                </a:solidFill>
              </a:rPr>
              <a:t>MOV R15, R0 	; Branch to an address inside R0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LDR R15, [R0] 	; Branch to an address in memory location specified by R0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POP {R15} 	; Do a stack pop operation, and change the program 				; counter value to the result value.</a:t>
            </a:r>
          </a:p>
          <a:p>
            <a:pPr>
              <a:buNone/>
            </a:pPr>
            <a:endParaRPr lang="en-US" altLang="zh-CN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2400" b="1" dirty="0" smtClean="0">
                <a:solidFill>
                  <a:schemeClr val="tx1"/>
                </a:solidFill>
              </a:rPr>
              <a:t>Note: 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	</a:t>
            </a:r>
            <a:r>
              <a:rPr lang="en-US" altLang="zh-CN" sz="2400" dirty="0" smtClean="0"/>
              <a:t>1) </a:t>
            </a:r>
            <a:r>
              <a:rPr lang="en-US" sz="2400" dirty="0" smtClean="0"/>
              <a:t>also need to make sure that the LSB of the new program counter value is 0x1 (indicating the state of the next instruction is Thumb state)</a:t>
            </a:r>
          </a:p>
          <a:p>
            <a:pPr>
              <a:buNone/>
            </a:pPr>
            <a:r>
              <a:rPr lang="en-US" altLang="zh-CN" sz="2400" dirty="0" smtClean="0"/>
              <a:t>	2) BL instruction will destroy the content of LR. If you need the LR later, you should save the LR before using BL. For example, PUSH {LR}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endParaRPr lang="en-US" altLang="zh-CN" sz="1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160020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200" b="1" dirty="0" smtClean="0"/>
              <a:t>8.5.3.4 Assembler Language: </a:t>
            </a:r>
            <a:r>
              <a:rPr lang="en-US" altLang="en-US" sz="2200" b="1" dirty="0" smtClean="0"/>
              <a:t>Decisions and Conditional Branches</a:t>
            </a:r>
            <a:endParaRPr lang="en-US" altLang="zh-CN" sz="2200" b="1" dirty="0" smtClean="0"/>
          </a:p>
          <a:p>
            <a:r>
              <a:rPr lang="en-US" altLang="zh-CN" sz="2400" dirty="0" smtClean="0"/>
              <a:t>In the APSR, there are five flag bits; four of them are used for branch decisions.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1143000" y="2743200"/>
            <a:ext cx="690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Flag bits in APSR That Can Be Used for Conditional Branches</a:t>
            </a:r>
          </a:p>
        </p:txBody>
      </p:sp>
      <p:graphicFrame>
        <p:nvGraphicFramePr>
          <p:cNvPr id="863263" name="Group 31"/>
          <p:cNvGraphicFramePr>
            <a:graphicFrameLocks noGrp="1"/>
          </p:cNvGraphicFramePr>
          <p:nvPr/>
        </p:nvGraphicFramePr>
        <p:xfrm>
          <a:off x="533400" y="3276600"/>
          <a:ext cx="8135938" cy="3025775"/>
        </p:xfrm>
        <a:graphic>
          <a:graphicData uri="http://schemas.openxmlformats.org/drawingml/2006/table">
            <a:tbl>
              <a:tblPr/>
              <a:tblGrid>
                <a:gridCol w="1079500"/>
                <a:gridCol w="1200150"/>
                <a:gridCol w="5856288"/>
              </a:tblGrid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Flag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PSR 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195"/>
                      </a:srgbClr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Negative flag (last operation result is a negative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Zero (last operation result returns a zero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Carry (last operation returns a carry out or borrow)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Overflow (last operation results in an overflow)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195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749300"/>
          </a:xfrm>
        </p:spPr>
        <p:txBody>
          <a:bodyPr/>
          <a:lstStyle/>
          <a:p>
            <a:r>
              <a:rPr lang="en-US" altLang="zh-CN" sz="2400" dirty="0" smtClean="0"/>
              <a:t>With combinations of the four flags (N, Z, C, and V), 15 branch conditions are defined.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371600" y="1981200"/>
            <a:ext cx="6407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Conditions for Branches or Other Conditional Operations</a:t>
            </a:r>
          </a:p>
        </p:txBody>
      </p:sp>
      <p:graphicFrame>
        <p:nvGraphicFramePr>
          <p:cNvPr id="864311" name="Group 55"/>
          <p:cNvGraphicFramePr>
            <a:graphicFrameLocks noGrp="1"/>
          </p:cNvGraphicFramePr>
          <p:nvPr/>
        </p:nvGraphicFramePr>
        <p:xfrm>
          <a:off x="457200" y="2590800"/>
          <a:ext cx="8207375" cy="3727196"/>
        </p:xfrm>
        <a:graphic>
          <a:graphicData uri="http://schemas.openxmlformats.org/drawingml/2006/table">
            <a:tbl>
              <a:tblPr/>
              <a:tblGrid>
                <a:gridCol w="1582738"/>
                <a:gridCol w="3744912"/>
                <a:gridCol w="287972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05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Condition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05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Flag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E052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EQ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Equal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 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Not equal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CS/HS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Carry set/unsigned higher or 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 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CC/LO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Carry clear/unsigned lower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Minus/negative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Plus/positive or zero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VS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Overflow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V 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VC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 overflow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V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HI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higher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 set and Z clear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Unsigned lower or same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 clear or Z 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67200"/>
            <a:ext cx="8229600" cy="2303463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smtClean="0">
                <a:solidFill>
                  <a:srgbClr val="7F4D78"/>
                </a:solidFill>
              </a:rPr>
              <a:t>         Example: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smtClean="0"/>
              <a:t>  </a:t>
            </a:r>
            <a:r>
              <a:rPr lang="en-US" altLang="zh-CN" sz="1800" smtClean="0">
                <a:solidFill>
                  <a:schemeClr val="tx1"/>
                </a:solidFill>
              </a:rPr>
              <a:t>BEQ         label      ; Branch to address ‘label’ if Z flag is set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smtClean="0">
                <a:solidFill>
                  <a:srgbClr val="7F4D78"/>
                </a:solidFill>
              </a:rPr>
              <a:t>Thumb-2 version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smtClean="0">
                <a:solidFill>
                  <a:schemeClr val="tx1"/>
                </a:solidFill>
              </a:rPr>
              <a:t>  BEQ.W    label       ; Branch to address ‘label’ if Z flag is set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81000" y="99060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  <p:graphicFrame>
        <p:nvGraphicFramePr>
          <p:cNvPr id="865307" name="Group 27"/>
          <p:cNvGraphicFramePr>
            <a:graphicFrameLocks noGrp="1"/>
          </p:cNvGraphicFramePr>
          <p:nvPr/>
        </p:nvGraphicFramePr>
        <p:xfrm>
          <a:off x="468313" y="1447800"/>
          <a:ext cx="8207375" cy="2423097"/>
        </p:xfrm>
        <a:graphic>
          <a:graphicData uri="http://schemas.openxmlformats.org/drawingml/2006/table">
            <a:tbl>
              <a:tblPr/>
              <a:tblGrid>
                <a:gridCol w="1655762"/>
                <a:gridCol w="2952750"/>
                <a:gridCol w="3598863"/>
              </a:tblGrid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less than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set and V clear,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clear and V set (N != 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GT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greater than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 clear, and either N set and V set,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clear and V clear (Z == 0, N == 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Signed less than or equal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Z set, or N set and V clear,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 clear and V set (Z == 1 or N != V)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Always (unconditional)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4F5B9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65562" name="Picture 26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191000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209550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ct val="25000"/>
              </a:spcBef>
              <a:buFontTx/>
              <a:buNone/>
            </a:pPr>
            <a:r>
              <a:rPr lang="en-US" altLang="zh-CN" sz="2600" b="1" dirty="0" smtClean="0"/>
              <a:t>8.5.4 Several Useful Instructions in the Cortex-M3</a:t>
            </a:r>
          </a:p>
          <a:p>
            <a:pPr marL="0" indent="0" eaLnBrk="1" hangingPunct="1">
              <a:lnSpc>
                <a:spcPct val="100000"/>
              </a:lnSpc>
              <a:spcBef>
                <a:spcPct val="25000"/>
              </a:spcBef>
              <a:buFontTx/>
              <a:buNone/>
            </a:pPr>
            <a:r>
              <a:rPr lang="en-US" altLang="zh-CN" sz="2400" b="1" dirty="0" smtClean="0"/>
              <a:t>8.5.4.1 MRS and MSR</a:t>
            </a:r>
          </a:p>
          <a:p>
            <a:r>
              <a:rPr lang="en-US" altLang="zh-CN" sz="2400" dirty="0" smtClean="0"/>
              <a:t>Provide access to the special registers.</a:t>
            </a:r>
          </a:p>
          <a:p>
            <a:pPr marL="0" indent="0" eaLnBrk="1" hangingPunct="1">
              <a:lnSpc>
                <a:spcPct val="100000"/>
              </a:lnSpc>
              <a:spcBef>
                <a:spcPct val="25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MRS  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Rn</a:t>
            </a:r>
            <a:r>
              <a:rPr lang="en-US" altLang="zh-CN" sz="1800" dirty="0" smtClean="0">
                <a:solidFill>
                  <a:schemeClr val="tx1"/>
                </a:solidFill>
              </a:rPr>
              <a:t>&gt;,      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SReg</a:t>
            </a:r>
            <a:r>
              <a:rPr lang="en-US" altLang="zh-CN" sz="1800" dirty="0" smtClean="0">
                <a:solidFill>
                  <a:schemeClr val="tx1"/>
                </a:solidFill>
              </a:rPr>
              <a:t>&gt;     ; Move from Special Register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MSR  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SReg</a:t>
            </a:r>
            <a:r>
              <a:rPr lang="en-US" altLang="zh-CN" sz="1800" dirty="0" smtClean="0">
                <a:solidFill>
                  <a:schemeClr val="tx1"/>
                </a:solidFill>
              </a:rPr>
              <a:t>&gt;,   &lt;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Rn</a:t>
            </a:r>
            <a:r>
              <a:rPr lang="en-US" altLang="zh-CN" sz="1800" dirty="0" smtClean="0">
                <a:solidFill>
                  <a:schemeClr val="tx1"/>
                </a:solidFill>
              </a:rPr>
              <a:t>&gt;         ; Write to Special Register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1524000" y="3352800"/>
            <a:ext cx="612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Special Register Names for MRS and MSR Instructions</a:t>
            </a:r>
          </a:p>
        </p:txBody>
      </p:sp>
      <p:graphicFrame>
        <p:nvGraphicFramePr>
          <p:cNvPr id="877595" name="Group 27"/>
          <p:cNvGraphicFramePr>
            <a:graphicFrameLocks noGrp="1"/>
          </p:cNvGraphicFramePr>
          <p:nvPr/>
        </p:nvGraphicFramePr>
        <p:xfrm>
          <a:off x="533400" y="3886200"/>
          <a:ext cx="8280400" cy="2520952"/>
        </p:xfrm>
        <a:graphic>
          <a:graphicData uri="http://schemas.openxmlformats.org/drawingml/2006/table">
            <a:tbl>
              <a:tblPr/>
              <a:tblGrid>
                <a:gridCol w="2519363"/>
                <a:gridCol w="5761037"/>
              </a:tblGrid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Symbol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  <a:lumOff val="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95000"/>
                        <a:lumOff val="5000"/>
                        <a:alpha val="5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IPSR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Interrupt status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EPSR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Execution status register (read as zero)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APSR</a:t>
                      </a:r>
                      <a:endParaRPr kumimoji="0" lang="en-US" altLang="zh-CN" sz="1800" b="0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133984"/>
                        </a:solidFill>
                        <a:effectLst/>
                        <a:latin typeface="Arial" charset="0"/>
                        <a:ea typeface="黑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Flags from previous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IEPSR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 composite of IPSR and EPSR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IAPSR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 composite of IPSR and APSR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395536" y="5705475"/>
            <a:ext cx="8229600" cy="1152525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2000" b="1" dirty="0" smtClean="0">
                <a:solidFill>
                  <a:srgbClr val="6E1C7C"/>
                </a:solidFill>
              </a:rPr>
              <a:t>           Example:</a:t>
            </a:r>
          </a:p>
          <a:p>
            <a:pPr marL="0" indent="0" eaLnBrk="1" hangingPunct="1"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LDR   R0,      =0x20008000    ; new value for Process Stack Pointer (PSP)</a:t>
            </a:r>
          </a:p>
          <a:p>
            <a:pPr marL="0" indent="0" eaLnBrk="1" hangingPunct="1"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MSR   PSP,   R0</a:t>
            </a:r>
          </a:p>
        </p:txBody>
      </p:sp>
      <p:graphicFrame>
        <p:nvGraphicFramePr>
          <p:cNvPr id="878629" name="Group 37"/>
          <p:cNvGraphicFramePr>
            <a:graphicFrameLocks noGrp="1"/>
          </p:cNvGraphicFramePr>
          <p:nvPr/>
        </p:nvGraphicFramePr>
        <p:xfrm>
          <a:off x="395536" y="980728"/>
          <a:ext cx="8280400" cy="3810002"/>
        </p:xfrm>
        <a:graphic>
          <a:graphicData uri="http://schemas.openxmlformats.org/drawingml/2006/table">
            <a:tbl>
              <a:tblPr/>
              <a:tblGrid>
                <a:gridCol w="2033587"/>
                <a:gridCol w="6246813"/>
              </a:tblGrid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EAPSR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 composite of EPSR and APSR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 composite of APSR, EPSR and IPSR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Main stack pointer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Process stack pointer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PRIMASK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Normal exception mask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BASEPRI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Normal exception priority mask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BASEPRI_MAX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Same as normal exception priority mask register, with conditional write (new priority level must be higher than the old level)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FAULTMASK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Fault exception mask register (also disables normal interrupts)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CONTROL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Control register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78883" name="Rectangle 35"/>
          <p:cNvSpPr>
            <a:spLocks noChangeArrowheads="1"/>
          </p:cNvSpPr>
          <p:nvPr/>
        </p:nvSpPr>
        <p:spPr bwMode="auto">
          <a:xfrm>
            <a:off x="2339752" y="332656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sz="2000" dirty="0">
                <a:solidFill>
                  <a:schemeClr val="tx1"/>
                </a:solidFill>
                <a:ea typeface="宋体" pitchFamily="2" charset="-122"/>
              </a:rPr>
              <a:t>(Continued)</a:t>
            </a:r>
          </a:p>
        </p:txBody>
      </p:sp>
      <p:pic>
        <p:nvPicPr>
          <p:cNvPr id="78884" name="Picture 36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589240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251520" y="486916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Note: </a:t>
            </a:r>
            <a:r>
              <a:rPr lang="en-US" dirty="0" smtClean="0"/>
              <a:t>Unless accessing the APSR, the MRS and MSR instructions can be used in privileged mode only.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66800"/>
            <a:ext cx="8229600" cy="531495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b="1" dirty="0" smtClean="0">
                <a:solidFill>
                  <a:srgbClr val="7F4D78"/>
                </a:solidFill>
              </a:rPr>
              <a:t>           Example: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/>
              <a:t>  </a:t>
            </a:r>
            <a:r>
              <a:rPr lang="en-US" altLang="zh-CN" sz="1800" dirty="0" smtClean="0">
                <a:solidFill>
                  <a:schemeClr val="tx1"/>
                </a:solidFill>
              </a:rPr>
              <a:t>MOV   R0,    #0x12      ; Set R0 = 0x12 (hexadecimal)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MOV   R1,    #‘A’          ; Set R1 = ASCII character A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dirty="0" smtClean="0"/>
              <a:t>Immediate data are usually in the form </a:t>
            </a:r>
            <a:r>
              <a:rPr lang="en-US" altLang="zh-CN" sz="2000" i="1" dirty="0" smtClean="0"/>
              <a:t>#number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dirty="0" smtClean="0"/>
              <a:t>Define constants using </a:t>
            </a:r>
            <a:r>
              <a:rPr lang="en-US" altLang="zh-CN" sz="2000" dirty="0" smtClean="0">
                <a:solidFill>
                  <a:srgbClr val="FF3300"/>
                </a:solidFill>
              </a:rPr>
              <a:t>EQU: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/>
              <a:t>  </a:t>
            </a:r>
            <a:r>
              <a:rPr lang="en-US" altLang="zh-CN" sz="1800" dirty="0" smtClean="0">
                <a:solidFill>
                  <a:schemeClr val="tx1"/>
                </a:solidFill>
              </a:rPr>
              <a:t>NVIC_IRQ_SETEN0 EQU 0xE000E100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NVIC_IRQ0_ENABLE EQU 0x1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...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LDR     R0,  </a:t>
            </a:r>
            <a:r>
              <a:rPr lang="en-US" altLang="zh-CN" sz="1800" dirty="0" smtClean="0">
                <a:solidFill>
                  <a:srgbClr val="FF0000"/>
                </a:solidFill>
              </a:rPr>
              <a:t>=</a:t>
            </a:r>
            <a:r>
              <a:rPr lang="en-US" altLang="zh-CN" sz="1800" dirty="0" smtClean="0">
                <a:solidFill>
                  <a:schemeClr val="tx1"/>
                </a:solidFill>
              </a:rPr>
              <a:t>NVIC_IRQ_SETEN0      ; LDR here is a pseudo instruction that 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                                                              ; convert to a PC relative load by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                                                              ; assembler.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MOV    R1,  </a:t>
            </a:r>
            <a:r>
              <a:rPr lang="en-US" altLang="zh-CN" sz="1800" dirty="0" smtClean="0">
                <a:solidFill>
                  <a:srgbClr val="FF0000"/>
                </a:solidFill>
              </a:rPr>
              <a:t>#</a:t>
            </a:r>
            <a:r>
              <a:rPr lang="en-US" altLang="zh-CN" sz="1800" dirty="0" smtClean="0">
                <a:solidFill>
                  <a:schemeClr val="tx1"/>
                </a:solidFill>
              </a:rPr>
              <a:t>NVIC_IRQ0_ENABLE     ; Move immediate data to register 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STR     R1,  [R0]                                   ; Enable IRQ 0 by writing R1 to address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                                                                ; in R0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zh-CN" altLang="en-US" sz="1800" dirty="0" smtClean="0">
              <a:solidFill>
                <a:schemeClr val="tx1"/>
              </a:solidFill>
            </a:endParaRPr>
          </a:p>
        </p:txBody>
      </p:sp>
      <p:pic>
        <p:nvPicPr>
          <p:cNvPr id="28675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066800"/>
            <a:ext cx="8229600" cy="531495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2000" dirty="0" smtClean="0"/>
              <a:t>Use DCB and DCD to define byte-size and word-size variables</a:t>
            </a:r>
            <a:r>
              <a:rPr lang="en-US" altLang="zh-CN" sz="2000" dirty="0" smtClean="0">
                <a:solidFill>
                  <a:srgbClr val="FF3300"/>
                </a:solidFill>
              </a:rPr>
              <a:t>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400" b="1" dirty="0" smtClean="0">
                <a:solidFill>
                  <a:srgbClr val="7F4D78"/>
                </a:solidFill>
              </a:rPr>
              <a:t>         Example: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LDR R3, =MY_NUMBER 	; Get the memory address value of MY_NUMBER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LDR R4, [R3] 		; Get the value code 0x12345678 in R4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...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LDR R0,=HELLO_TXT 	; Get the starting memory address of HELLO_TXT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BL 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PrintText</a:t>
            </a:r>
            <a:r>
              <a:rPr lang="en-US" altLang="zh-CN" sz="1800" dirty="0" smtClean="0">
                <a:solidFill>
                  <a:schemeClr val="tx1"/>
                </a:solidFill>
              </a:rPr>
              <a:t> 		; Call a function called </a:t>
            </a:r>
            <a:r>
              <a:rPr lang="en-US" altLang="zh-CN" sz="1800" dirty="0" err="1" smtClean="0">
                <a:solidFill>
                  <a:schemeClr val="tx1"/>
                </a:solidFill>
              </a:rPr>
              <a:t>PrintText</a:t>
            </a:r>
            <a:r>
              <a:rPr lang="en-US" altLang="zh-CN" sz="1800" dirty="0" smtClean="0">
                <a:solidFill>
                  <a:schemeClr val="tx1"/>
                </a:solidFill>
              </a:rPr>
              <a:t> to display string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...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MY_NUMBER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DCD	0x12345678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HELLO_TXT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DCB	“Hello\n”,0 	; null terminated string</a:t>
            </a:r>
            <a:endParaRPr lang="zh-CN" altLang="en-US" sz="1800" dirty="0" smtClean="0">
              <a:solidFill>
                <a:schemeClr val="tx1"/>
              </a:solidFill>
            </a:endParaRPr>
          </a:p>
        </p:txBody>
      </p:sp>
      <p:pic>
        <p:nvPicPr>
          <p:cNvPr id="28675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820472" cy="568863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altLang="zh-CN" sz="2400" b="1" dirty="0" smtClean="0"/>
              <a:t>8.5.1.2 Assembler Language: Unified Assembler Language</a:t>
            </a:r>
          </a:p>
          <a:p>
            <a:r>
              <a:rPr lang="en-US" dirty="0" smtClean="0"/>
              <a:t>UAL was developed to</a:t>
            </a:r>
          </a:p>
          <a:p>
            <a:pPr lvl="1"/>
            <a:r>
              <a:rPr lang="en-US" dirty="0" smtClean="0"/>
              <a:t>allow selection of 16-bit and 32-bit instructions</a:t>
            </a:r>
          </a:p>
          <a:p>
            <a:pPr lvl="1"/>
            <a:r>
              <a:rPr lang="en-US" dirty="0" smtClean="0"/>
              <a:t>make it easier to port applications between ARM code and Thumb code</a:t>
            </a:r>
          </a:p>
          <a:p>
            <a:r>
              <a:rPr lang="en-US" dirty="0" smtClean="0"/>
              <a:t>The traditional Thumb syntax can still be used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2400" b="1" dirty="0" smtClean="0">
                <a:solidFill>
                  <a:srgbClr val="7F4D78"/>
                </a:solidFill>
              </a:rPr>
              <a:t>	  Example: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ADD R0, R1 	; R0 = R0 + R1, using Traditional Thumb syntax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ADD R0, R0, R1 	; Equivalent instruction using UAL syntax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endParaRPr lang="en-US" altLang="zh-CN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1800" b="1" dirty="0" smtClean="0">
                <a:solidFill>
                  <a:schemeClr val="tx1"/>
                </a:solidFill>
              </a:rPr>
              <a:t>Note: </a:t>
            </a:r>
            <a:r>
              <a:rPr lang="en-US" sz="1800" dirty="0" smtClean="0"/>
              <a:t>with traditional Thumb instruction syntax, some instructions automatically change the flags in APSR; however, when the UAL syntax is used, whether the instruction changes the flag depends on the </a:t>
            </a:r>
            <a:r>
              <a:rPr lang="en-US" sz="1800" i="1" dirty="0" smtClean="0">
                <a:solidFill>
                  <a:srgbClr val="FF0000"/>
                </a:solidFill>
              </a:rPr>
              <a:t>S</a:t>
            </a:r>
            <a:r>
              <a:rPr lang="en-US" sz="1800" i="1" dirty="0" smtClean="0"/>
              <a:t> </a:t>
            </a:r>
            <a:r>
              <a:rPr lang="en-US" sz="1800" dirty="0" smtClean="0"/>
              <a:t>suffix, e.g., ADDS R0, R0, R1</a:t>
            </a:r>
            <a:endParaRPr lang="en-US" altLang="zh-CN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789040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820472" cy="5688632"/>
          </a:xfrm>
        </p:spPr>
        <p:txBody>
          <a:bodyPr/>
          <a:lstStyle/>
          <a:p>
            <a:r>
              <a:rPr lang="en-US" sz="2400" dirty="0" smtClean="0"/>
              <a:t>With UAL, you can </a:t>
            </a:r>
            <a:r>
              <a:rPr lang="en-US" sz="2400" dirty="0" smtClean="0">
                <a:solidFill>
                  <a:srgbClr val="FF0000"/>
                </a:solidFill>
              </a:rPr>
              <a:t>explicitly</a:t>
            </a:r>
            <a:r>
              <a:rPr lang="en-US" sz="2400" dirty="0" smtClean="0"/>
              <a:t> specify whether a Thumb or a Thumb-2 instruction you want by adding suffixes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2400" b="1" dirty="0" smtClean="0">
                <a:solidFill>
                  <a:srgbClr val="7F4D78"/>
                </a:solidFill>
              </a:rPr>
              <a:t>	  Example: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ADDS R0, #1 	; Use 16-bit Thumb instruction by default for smaller size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ADDS.N R0, #1 	; Use 16-bit Thumb instruction (N=Narrow)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ADDS.W R0, #1 	; Use 32-bit Thumb-2 instruction (W=wide)</a:t>
            </a:r>
          </a:p>
          <a:p>
            <a:pPr>
              <a:buNone/>
            </a:pPr>
            <a:endParaRPr lang="en-US" altLang="zh-CN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altLang="zh-CN" sz="1800" b="1" dirty="0" smtClean="0">
                <a:solidFill>
                  <a:schemeClr val="tx1"/>
                </a:solidFill>
              </a:rPr>
              <a:t>Note: </a:t>
            </a:r>
            <a:r>
              <a:rPr lang="en-US" sz="1800" dirty="0" smtClean="0"/>
              <a:t>In most cases, applications will be coded in C, and the C compilers will use 16-bit instructions if possible due to smaller code size</a:t>
            </a:r>
            <a:endParaRPr lang="en-US" altLang="zh-CN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908720"/>
            <a:ext cx="8820472" cy="5688632"/>
          </a:xfrm>
        </p:spPr>
        <p:txBody>
          <a:bodyPr/>
          <a:lstStyle/>
          <a:p>
            <a:r>
              <a:rPr lang="en-US" sz="2400" dirty="0" smtClean="0"/>
              <a:t>32-bit Thumb-2 instructions can be half word aligned </a:t>
            </a:r>
          </a:p>
          <a:p>
            <a:endParaRPr lang="en-US" altLang="zh-CN" sz="2400" b="1" dirty="0" smtClean="0">
              <a:solidFill>
                <a:srgbClr val="7F4D78"/>
              </a:solidFill>
            </a:endParaRPr>
          </a:p>
          <a:p>
            <a:pPr>
              <a:buNone/>
            </a:pPr>
            <a:r>
              <a:rPr lang="en-US" altLang="zh-CN" sz="2400" b="1" dirty="0" smtClean="0">
                <a:solidFill>
                  <a:srgbClr val="7F4D78"/>
                </a:solidFill>
              </a:rPr>
              <a:t>		  Example: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0x1000 : LDR r0,[r1] 	; a 16-bit instructions (occupy 0x1000-0x1001)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1800" dirty="0" smtClean="0">
                <a:solidFill>
                  <a:schemeClr val="tx1"/>
                </a:solidFill>
              </a:rPr>
              <a:t>	0x1002 : RBIT.W r0 	; a 32-bit Thumb-2 instruction (occupy 0x1002-				; 0x1005)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Most of the 16-bit instructions can only access registers R0 to R7</a:t>
            </a:r>
          </a:p>
          <a:p>
            <a:r>
              <a:rPr lang="en-US" sz="2400" dirty="0" smtClean="0"/>
              <a:t>32-bit Thumb-2 instructions do not have this limitation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endParaRPr lang="en-US" altLang="zh-CN" sz="18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3" descr="dglxasset[2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609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838200"/>
            <a:ext cx="4038600" cy="5762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CN" sz="2200" b="1" smtClean="0"/>
              <a:t>8.5.2 Instruction List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667000" y="1447800"/>
            <a:ext cx="404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CN" b="1">
                <a:solidFill>
                  <a:schemeClr val="tx1"/>
                </a:solidFill>
                <a:ea typeface="宋体" pitchFamily="2" charset="-122"/>
              </a:rPr>
              <a:t>16-Bit Data Processing Instructions</a:t>
            </a:r>
          </a:p>
        </p:txBody>
      </p:sp>
      <p:graphicFrame>
        <p:nvGraphicFramePr>
          <p:cNvPr id="831534" name="Group 46"/>
          <p:cNvGraphicFramePr>
            <a:graphicFrameLocks noGrp="1"/>
          </p:cNvGraphicFramePr>
          <p:nvPr>
            <p:ph sz="half" idx="2"/>
          </p:nvPr>
        </p:nvGraphicFramePr>
        <p:xfrm>
          <a:off x="381000" y="1905000"/>
          <a:ext cx="8424863" cy="4699764"/>
        </p:xfrm>
        <a:graphic>
          <a:graphicData uri="http://schemas.openxmlformats.org/drawingml/2006/table">
            <a:tbl>
              <a:tblPr/>
              <a:tblGrid>
                <a:gridCol w="1357313"/>
                <a:gridCol w="7067550"/>
              </a:tblGrid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Function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9A5E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 with carry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Bit clear (Logical AND one value with the logic inversion of another value)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CMN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Compare negative (compare one data with two’s complement of another data and update flags)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CMP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Compare (compare two data and update flags)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CPY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Copy (available from architecture v6; move a value from one high or low register 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another high or low register)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LSL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shift left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LSR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Logical shift right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Move (can be used</a:t>
                      </a: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  <a:cs typeface="+mn-cs"/>
                        </a:rPr>
                        <a:t> for </a:t>
                      </a: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register-to-register 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transfers or loading immediate data)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20000"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33984"/>
                          </a:solidFill>
                          <a:effectLst/>
                          <a:latin typeface="Arial" charset="0"/>
                          <a:ea typeface="黑体" pitchFamily="2" charset="-122"/>
                        </a:rPr>
                        <a:t>Multiply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D5C5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自定义设计方案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华文新魏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28575" cap="flat" cmpd="sng" algn="ctr">
          <a:solidFill>
            <a:srgbClr val="92270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133984"/>
            </a:solidFill>
            <a:effectLst/>
            <a:latin typeface="Arial" charset="0"/>
            <a:ea typeface="黑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2463</Words>
  <Application>Microsoft Office PowerPoint</Application>
  <PresentationFormat>全屏显示(4:3)</PresentationFormat>
  <Paragraphs>581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35</vt:i4>
      </vt:variant>
    </vt:vector>
  </HeadingPairs>
  <TitlesOfParts>
    <vt:vector size="43" baseType="lpstr">
      <vt:lpstr>黑体</vt:lpstr>
      <vt:lpstr>华文新魏</vt:lpstr>
      <vt:lpstr>宋体</vt:lpstr>
      <vt:lpstr>Arial</vt:lpstr>
      <vt:lpstr>Corbel</vt:lpstr>
      <vt:lpstr>Wingdings</vt:lpstr>
      <vt:lpstr>1_自定义设计方案</vt:lpstr>
      <vt:lpstr>2_自定义设计方案</vt:lpstr>
      <vt:lpstr>Cortex-M3 Instruction Sets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Cortex-M3 Memory Systems</dc:title>
  <dc:creator>archee</dc:creator>
  <cp:lastModifiedBy>archee</cp:lastModifiedBy>
  <cp:revision>60</cp:revision>
  <dcterms:created xsi:type="dcterms:W3CDTF">2012-03-30T14:24:59Z</dcterms:created>
  <dcterms:modified xsi:type="dcterms:W3CDTF">2014-02-25T03:36:25Z</dcterms:modified>
</cp:coreProperties>
</file>